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338" r:id="rId2"/>
    <p:sldId id="339" r:id="rId3"/>
    <p:sldId id="340" r:id="rId4"/>
    <p:sldId id="341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3" r:id="rId14"/>
    <p:sldId id="355" r:id="rId15"/>
    <p:sldId id="359" r:id="rId16"/>
    <p:sldId id="360" r:id="rId17"/>
    <p:sldId id="352" r:id="rId18"/>
    <p:sldId id="351" r:id="rId19"/>
    <p:sldId id="350" r:id="rId20"/>
    <p:sldId id="357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80" r:id="rId36"/>
    <p:sldId id="385" r:id="rId37"/>
    <p:sldId id="375" r:id="rId38"/>
    <p:sldId id="376" r:id="rId39"/>
    <p:sldId id="377" r:id="rId40"/>
    <p:sldId id="378" r:id="rId41"/>
    <p:sldId id="379" r:id="rId42"/>
    <p:sldId id="381" r:id="rId43"/>
    <p:sldId id="382" r:id="rId44"/>
    <p:sldId id="383" r:id="rId45"/>
    <p:sldId id="386" r:id="rId46"/>
    <p:sldId id="387" r:id="rId47"/>
    <p:sldId id="388" r:id="rId48"/>
    <p:sldId id="389" r:id="rId49"/>
    <p:sldId id="390" r:id="rId50"/>
    <p:sldId id="391" r:id="rId51"/>
    <p:sldId id="392" r:id="rId52"/>
    <p:sldId id="393" r:id="rId53"/>
    <p:sldId id="394" r:id="rId54"/>
    <p:sldId id="395" r:id="rId55"/>
    <p:sldId id="396" r:id="rId5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72172" autoAdjust="0"/>
  </p:normalViewPr>
  <p:slideViewPr>
    <p:cSldViewPr snapToGrid="0" snapToObjects="1">
      <p:cViewPr varScale="1">
        <p:scale>
          <a:sx n="71" d="100"/>
          <a:sy n="71" d="100"/>
        </p:scale>
        <p:origin x="1368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947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46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070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06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25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58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247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533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569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80" tIns="34290" rIns="68580" bIns="34290"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BB24E309-4BA1-411C-BBDA-2FE4F7F71624}" type="datetimeFigureOut">
              <a:rPr lang="en-IN" smtClean="0"/>
              <a:t>20-03-2023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87D72F5B-3A65-46F6-9914-142C5723F8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061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ject 1" descr="preencoded.png"/>
          <p:cNvPicPr/>
          <p:nvPr/>
        </p:nvPicPr>
        <p:blipFill rotWithShape="1">
          <a:blip r:embed="rId3"/>
          <a:srcRect l="-298" t="588" r="298" b="48971"/>
          <a:stretch/>
        </p:blipFill>
        <p:spPr bwMode="auto">
          <a:xfrm>
            <a:off x="677333" y="0"/>
            <a:ext cx="7552267" cy="4905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41323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ject 1" descr="preencoded.png"/>
          <p:cNvPicPr/>
          <p:nvPr/>
        </p:nvPicPr>
        <p:blipFill rotWithShape="1">
          <a:blip r:embed="rId2"/>
          <a:srcRect t="40647" b="10129"/>
          <a:stretch/>
        </p:blipFill>
        <p:spPr bwMode="auto">
          <a:xfrm>
            <a:off x="237067" y="376017"/>
            <a:ext cx="8669866" cy="46510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66086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ject 1" descr="preencoded.png"/>
          <p:cNvPicPr/>
          <p:nvPr/>
        </p:nvPicPr>
        <p:blipFill rotWithShape="1">
          <a:blip r:embed="rId2"/>
          <a:srcRect l="5685" t="5819" r="-5685" b="49998"/>
          <a:stretch/>
        </p:blipFill>
        <p:spPr bwMode="auto">
          <a:xfrm>
            <a:off x="282223" y="101600"/>
            <a:ext cx="9200444" cy="4921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24804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ject 1" descr="preencoded.png"/>
          <p:cNvPicPr/>
          <p:nvPr/>
        </p:nvPicPr>
        <p:blipFill rotWithShape="1">
          <a:blip r:embed="rId2"/>
          <a:srcRect l="7547" t="49383" r="-7547" b="8920"/>
          <a:stretch/>
        </p:blipFill>
        <p:spPr bwMode="auto">
          <a:xfrm>
            <a:off x="406400" y="361244"/>
            <a:ext cx="9731022" cy="47822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33488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Object 1" descr="preencoded.png"/>
          <p:cNvPicPr/>
          <p:nvPr/>
        </p:nvPicPr>
        <p:blipFill rotWithShape="1">
          <a:blip r:embed="rId3"/>
          <a:srcRect l="-452" t="-84880" r="452" b="78256"/>
          <a:stretch/>
        </p:blipFill>
        <p:spPr bwMode="auto">
          <a:xfrm>
            <a:off x="1318577" y="-7270258"/>
            <a:ext cx="6682423" cy="109278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23624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17" y="391885"/>
            <a:ext cx="8003969" cy="429886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136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899"/>
            <a:ext cx="8930244" cy="45838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29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20" y="1027107"/>
            <a:ext cx="8110848" cy="29162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378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ject 1" descr="preencoded.png"/>
          <p:cNvPicPr/>
          <p:nvPr/>
        </p:nvPicPr>
        <p:blipFill rotWithShape="1">
          <a:blip r:embed="rId2"/>
          <a:srcRect t="5776" b="56358"/>
          <a:stretch/>
        </p:blipFill>
        <p:spPr bwMode="auto">
          <a:xfrm>
            <a:off x="530578" y="316090"/>
            <a:ext cx="8229600" cy="4673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13116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Object 1" descr="preencoded.png"/>
          <p:cNvPicPr/>
          <p:nvPr/>
        </p:nvPicPr>
        <p:blipFill rotWithShape="1">
          <a:blip r:embed="rId2"/>
          <a:srcRect t="-257" b="55220"/>
          <a:stretch/>
        </p:blipFill>
        <p:spPr bwMode="auto">
          <a:xfrm>
            <a:off x="101600" y="-133704"/>
            <a:ext cx="9042400" cy="49992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98531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Object 1" descr="preencoded.png"/>
          <p:cNvPicPr/>
          <p:nvPr/>
        </p:nvPicPr>
        <p:blipFill rotWithShape="1">
          <a:blip r:embed="rId2"/>
          <a:srcRect t="46068" b="9664"/>
          <a:stretch/>
        </p:blipFill>
        <p:spPr bwMode="auto">
          <a:xfrm>
            <a:off x="440267" y="284735"/>
            <a:ext cx="7936089" cy="46954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713" y="4654852"/>
            <a:ext cx="5949617" cy="30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26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Object 1" descr="preencoded.png"/>
          <p:cNvPicPr/>
          <p:nvPr/>
        </p:nvPicPr>
        <p:blipFill rotWithShape="1">
          <a:blip r:embed="rId2"/>
          <a:srcRect l="-298" t="51519" r="298" b="9304"/>
          <a:stretch/>
        </p:blipFill>
        <p:spPr bwMode="auto">
          <a:xfrm>
            <a:off x="587022" y="327379"/>
            <a:ext cx="8873067" cy="47187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48850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42" y="512726"/>
            <a:ext cx="8182098" cy="42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3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21" y="558142"/>
            <a:ext cx="7469579" cy="4037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665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167074"/>
            <a:ext cx="4217324" cy="457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31" y="748138"/>
            <a:ext cx="8419605" cy="439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04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5" y="1187532"/>
            <a:ext cx="7528956" cy="243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80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11" y="190005"/>
            <a:ext cx="8277102" cy="495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76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60" y="325485"/>
            <a:ext cx="8383980" cy="461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2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15" y="1078034"/>
            <a:ext cx="8598776" cy="320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5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88" y="1039368"/>
            <a:ext cx="8709707" cy="31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91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86" y="347161"/>
            <a:ext cx="8359505" cy="579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86" y="1343986"/>
            <a:ext cx="8573261" cy="323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56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87" y="1294514"/>
            <a:ext cx="8547053" cy="20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64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ject 1" descr="preencoded.png"/>
          <p:cNvPicPr/>
          <p:nvPr/>
        </p:nvPicPr>
        <p:blipFill rotWithShape="1">
          <a:blip r:embed="rId3"/>
          <a:srcRect l="1235" t="-27684" r="-1235" b="65541"/>
          <a:stretch/>
        </p:blipFill>
        <p:spPr bwMode="auto">
          <a:xfrm>
            <a:off x="1053465" y="-3020869"/>
            <a:ext cx="7037070" cy="77252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54513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92" y="783771"/>
            <a:ext cx="8063346" cy="26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84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66" y="1047375"/>
            <a:ext cx="8198286" cy="288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90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83" y="583093"/>
            <a:ext cx="8689557" cy="162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65" y="2374610"/>
            <a:ext cx="8843775" cy="218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79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4" y="1295085"/>
            <a:ext cx="8668988" cy="255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66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83" y="213756"/>
            <a:ext cx="8443356" cy="477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73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34" y="60861"/>
            <a:ext cx="8621487" cy="495349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581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2353" y="346892"/>
            <a:ext cx="8001000" cy="271673"/>
          </a:xfrm>
        </p:spPr>
        <p:txBody>
          <a:bodyPr/>
          <a:lstStyle/>
          <a:p>
            <a:r>
              <a:rPr lang="en-US" sz="5400" dirty="0">
                <a:solidFill>
                  <a:srgbClr val="000000"/>
                </a:solidFill>
                <a:latin typeface="Times New Roman" panose="02020603050405020304" pitchFamily="18" charset="0"/>
              </a:rPr>
              <a:t/>
            </a:r>
            <a:br>
              <a:rPr lang="en-US" sz="540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US" sz="5400" dirty="0">
                <a:latin typeface="Times New Roman" panose="02020603050405020304" pitchFamily="18" charset="0"/>
              </a:rPr>
              <a:t/>
            </a:r>
            <a:br>
              <a:rPr lang="en-US" sz="5400" dirty="0">
                <a:latin typeface="Times New Roman" panose="02020603050405020304" pitchFamily="18" charset="0"/>
              </a:rPr>
            </a:br>
            <a:r>
              <a:rPr lang="en-US" sz="5400" dirty="0">
                <a:latin typeface="Times New Roman" panose="02020603050405020304" pitchFamily="18" charset="0"/>
              </a:rPr>
              <a:t/>
            </a:r>
            <a:br>
              <a:rPr lang="en-US" sz="5400" dirty="0">
                <a:latin typeface="Times New Roman" panose="02020603050405020304" pitchFamily="18" charset="0"/>
              </a:rPr>
            </a:br>
            <a:r>
              <a:rPr lang="en-US" sz="5400" dirty="0">
                <a:latin typeface="Times New Roman" panose="02020603050405020304" pitchFamily="18" charset="0"/>
              </a:rPr>
              <a:t/>
            </a:r>
            <a:br>
              <a:rPr lang="en-US" sz="5400" dirty="0">
                <a:latin typeface="Times New Roman" panose="02020603050405020304" pitchFamily="18" charset="0"/>
              </a:rPr>
            </a:br>
            <a:r>
              <a:rPr lang="en-US" sz="5400" dirty="0">
                <a:latin typeface="Times New Roman" panose="02020603050405020304" pitchFamily="18" charset="0"/>
              </a:rPr>
              <a:t/>
            </a:r>
            <a:br>
              <a:rPr lang="en-US" sz="5400" dirty="0">
                <a:latin typeface="Times New Roman" panose="02020603050405020304" pitchFamily="18" charset="0"/>
              </a:rPr>
            </a:br>
            <a:r>
              <a:rPr lang="en-US" sz="5400" dirty="0">
                <a:latin typeface="Times New Roman" panose="02020603050405020304" pitchFamily="18" charset="0"/>
              </a:rPr>
              <a:t/>
            </a:r>
            <a:br>
              <a:rPr lang="en-US" sz="5400" dirty="0">
                <a:latin typeface="Times New Roman" panose="02020603050405020304" pitchFamily="18" charset="0"/>
              </a:rPr>
            </a:br>
            <a:r>
              <a:rPr lang="en-US" sz="5400" dirty="0">
                <a:latin typeface="Times New Roman" panose="02020603050405020304" pitchFamily="18" charset="0"/>
              </a:rPr>
              <a:t/>
            </a:r>
            <a:br>
              <a:rPr lang="en-US" sz="5400" dirty="0">
                <a:latin typeface="Times New Roman" panose="02020603050405020304" pitchFamily="18" charset="0"/>
              </a:rPr>
            </a:br>
            <a:r>
              <a:rPr lang="en-US" sz="5400" dirty="0">
                <a:latin typeface="Times New Roman" panose="02020603050405020304" pitchFamily="18" charset="0"/>
              </a:rPr>
              <a:t/>
            </a:r>
            <a:br>
              <a:rPr lang="en-US" sz="5400" dirty="0">
                <a:latin typeface="Times New Roman" panose="02020603050405020304" pitchFamily="18" charset="0"/>
              </a:rPr>
            </a:br>
            <a:r>
              <a:rPr lang="en-US" sz="5400" dirty="0">
                <a:latin typeface="Times New Roman" panose="02020603050405020304" pitchFamily="18" charset="0"/>
              </a:rPr>
              <a:t/>
            </a:r>
            <a:br>
              <a:rPr lang="en-US" sz="5400" dirty="0">
                <a:latin typeface="Times New Roman" panose="02020603050405020304" pitchFamily="18" charset="0"/>
              </a:rPr>
            </a:br>
            <a:r>
              <a:rPr lang="en-US" sz="5400" dirty="0">
                <a:latin typeface="Times New Roman" panose="02020603050405020304" pitchFamily="18" charset="0"/>
              </a:rPr>
              <a:t/>
            </a:r>
            <a:br>
              <a:rPr lang="en-US" sz="5400" dirty="0">
                <a:latin typeface="Times New Roman" panose="02020603050405020304" pitchFamily="18" charset="0"/>
              </a:rPr>
            </a:br>
            <a:r>
              <a:rPr lang="en-US" sz="5400" dirty="0">
                <a:latin typeface="Times New Roman" panose="02020603050405020304" pitchFamily="18" charset="0"/>
              </a:rPr>
              <a:t/>
            </a:r>
            <a:br>
              <a:rPr lang="en-US" sz="5400" dirty="0">
                <a:latin typeface="Times New Roman" panose="02020603050405020304" pitchFamily="18" charset="0"/>
              </a:rPr>
            </a:br>
            <a:r>
              <a:rPr lang="en-US" sz="5400" dirty="0">
                <a:latin typeface="Times New Roman" panose="02020603050405020304" pitchFamily="18" charset="0"/>
              </a:rPr>
              <a:t/>
            </a:r>
            <a:br>
              <a:rPr lang="en-US" sz="5400" dirty="0">
                <a:latin typeface="Times New Roman" panose="02020603050405020304" pitchFamily="18" charset="0"/>
              </a:rPr>
            </a:br>
            <a:r>
              <a:rPr lang="en-US" sz="5400" dirty="0">
                <a:latin typeface="Times New Roman" panose="02020603050405020304" pitchFamily="18" charset="0"/>
              </a:rPr>
              <a:t/>
            </a:r>
            <a:br>
              <a:rPr lang="en-US" sz="5400" dirty="0">
                <a:latin typeface="Times New Roman" panose="02020603050405020304" pitchFamily="18" charset="0"/>
              </a:rPr>
            </a:br>
            <a:r>
              <a:rPr lang="en-US" sz="5400" dirty="0">
                <a:latin typeface="Times New Roman" panose="02020603050405020304" pitchFamily="18" charset="0"/>
              </a:rPr>
              <a:t/>
            </a:r>
            <a:br>
              <a:rPr lang="en-US" sz="5400" dirty="0">
                <a:latin typeface="Times New Roman" panose="02020603050405020304" pitchFamily="18" charset="0"/>
              </a:rPr>
            </a:br>
            <a:r>
              <a:rPr lang="en-US" sz="3600" b="1" dirty="0" smtClean="0">
                <a:latin typeface="Times New Roman" panose="02020603050405020304" pitchFamily="18" charset="0"/>
              </a:rPr>
              <a:t>Right </a:t>
            </a:r>
            <a:r>
              <a:rPr lang="en-US" sz="3600" b="1" dirty="0">
                <a:latin typeface="Times New Roman" panose="02020603050405020304" pitchFamily="18" charset="0"/>
              </a:rPr>
              <a:t>utilization of the body?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835" y="876720"/>
            <a:ext cx="8848165" cy="4125586"/>
          </a:xfrm>
        </p:spPr>
        <p:txBody>
          <a:bodyPr/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Normally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we tend to believe that the body is an instrument for sensory enjoyment, 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which is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not correct. 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It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also happen to our body to exploit other human beings 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or rest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of the 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nature, which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is also not right 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utilization.</a:t>
            </a:r>
          </a:p>
          <a:p>
            <a:pPr lvl="0" algn="just"/>
            <a:endParaRPr lang="en-US" sz="2000" dirty="0" smtClean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Body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is the instrument of the self and the body needs to 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be given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nutrition, protection and utilized to work as an efficient and effective tool for the 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right purpose.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 This utilization is termed as right utilization. </a:t>
            </a:r>
            <a:endParaRPr lang="en-US" sz="2000" dirty="0" smtClean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lvl="0" algn="just"/>
            <a:endParaRPr lang="en-US" sz="2000" dirty="0" smtClean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In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other words, employing our body as 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an instrument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for sensory enjoyment, and to exploit other human beings or rest of the nature is 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not the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right utilization. On the contrary utilizing our body for right behaviour and work is 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actually the 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right utilization of the body.</a:t>
            </a:r>
          </a:p>
          <a:p>
            <a:pPr lvl="0" algn="l"/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0"/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</a:p>
          <a:p>
            <a:pPr algn="l"/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pPr lvl="0"/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lvl="0"/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lvl="0"/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lvl="0"/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lvl="0"/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lvl="0"/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lvl="0"/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lvl="0"/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</a:endParaRPr>
          </a:p>
          <a:p>
            <a:pPr algn="l"/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17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84" y="777815"/>
            <a:ext cx="8728364" cy="370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39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67" y="278442"/>
            <a:ext cx="6453014" cy="406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66" y="1047375"/>
            <a:ext cx="8404149" cy="350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83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33" y="1390359"/>
            <a:ext cx="8633361" cy="267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2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bject 1" descr="preencoded.png"/>
          <p:cNvPicPr/>
          <p:nvPr/>
        </p:nvPicPr>
        <p:blipFill rotWithShape="1">
          <a:blip r:embed="rId2"/>
          <a:srcRect l="2459" t="34119" r="-2459" b="39908"/>
          <a:stretch/>
        </p:blipFill>
        <p:spPr bwMode="auto">
          <a:xfrm>
            <a:off x="593767" y="320634"/>
            <a:ext cx="7861464" cy="44413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31025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12" y="498763"/>
            <a:ext cx="8490857" cy="429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14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07" y="208682"/>
            <a:ext cx="8811490" cy="479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06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32" y="255140"/>
            <a:ext cx="8467108" cy="472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40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65" y="243462"/>
            <a:ext cx="8065442" cy="915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437" y="1159099"/>
            <a:ext cx="6961125" cy="358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25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32" y="122066"/>
            <a:ext cx="8737368" cy="488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7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330"/>
            <a:ext cx="9049871" cy="431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01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59" y="164051"/>
            <a:ext cx="8727141" cy="1041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59" y="1205707"/>
            <a:ext cx="8511989" cy="340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351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" y="151861"/>
            <a:ext cx="9189909" cy="476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7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24" y="188259"/>
            <a:ext cx="8350623" cy="46257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2623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8" y="208428"/>
            <a:ext cx="8996082" cy="1284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30" y="1458282"/>
            <a:ext cx="8649823" cy="284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58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bject 1" descr="preencoded.png"/>
          <p:cNvPicPr/>
          <p:nvPr/>
        </p:nvPicPr>
        <p:blipFill rotWithShape="1">
          <a:blip r:embed="rId2"/>
          <a:srcRect l="7867" t="64979" r="-7867" b="11428"/>
          <a:stretch/>
        </p:blipFill>
        <p:spPr bwMode="auto">
          <a:xfrm>
            <a:off x="1054417" y="841772"/>
            <a:ext cx="8089583" cy="39560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89023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2" y="334567"/>
            <a:ext cx="8727141" cy="425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40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58" y="349623"/>
            <a:ext cx="8807823" cy="44778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035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71" y="255493"/>
            <a:ext cx="8175811" cy="307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86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0"/>
            <a:ext cx="7490012" cy="91440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400" b="1" dirty="0"/>
              <a:t>“I am the seer, doer and enjoyer. The body is my instrument” 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495" y="778597"/>
            <a:ext cx="8417858" cy="1668767"/>
          </a:xfrm>
        </p:spPr>
        <p:txBody>
          <a:bodyPr/>
          <a:lstStyle/>
          <a:p>
            <a:pPr lvl="0"/>
            <a:endParaRPr lang="en-US" sz="2000" dirty="0" smtClean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lvl="0"/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lvl="0" algn="just"/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There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is a relation between the self and body that body act as an instrument of self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.  Whatever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self thinks body performs it physically. Body does not decide itself. We can verify 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this by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the following discussion.</a:t>
            </a:r>
          </a:p>
          <a:p>
            <a:pPr lvl="0"/>
            <a:endParaRPr lang="en-US" b="1" dirty="0" smtClean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lvl="0" algn="just"/>
            <a:r>
              <a:rPr lang="en-US" b="1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I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</a:rPr>
              <a:t>am the seer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: When we are reading a book or listening, when someone is explaining 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something to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us, when we are watching a scenery or when we are thinking – we are engaged in 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the activities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of ‘seeing’ or understanding. Now when we see some nice scenery we say ‘I 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am seeing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’ that means our self ‘I’ see via the eyes, the eyes don’t see, they are just instruments, that</a:t>
            </a:r>
            <a:endParaRPr lang="en-US" dirty="0">
              <a:solidFill>
                <a:prstClr val="black"/>
              </a:solidFill>
            </a:endParaRPr>
          </a:p>
          <a:p>
            <a:pPr algn="just"/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696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1365" y="-1415369"/>
            <a:ext cx="8848164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unable me to see something outside. Different images are formed in the eyes every time, but it </a:t>
            </a:r>
            <a:r>
              <a:rPr lang="en-US" dirty="0" smtClean="0">
                <a:latin typeface="Times New Roman" panose="02020603050405020304" pitchFamily="18" charset="0"/>
              </a:rPr>
              <a:t>is I </a:t>
            </a:r>
            <a:r>
              <a:rPr lang="en-US" dirty="0">
                <a:latin typeface="Times New Roman" panose="02020603050405020304" pitchFamily="18" charset="0"/>
              </a:rPr>
              <a:t>who is able to relate it to the meaning of that image every time. Similarly, I can see inside ‘</a:t>
            </a:r>
            <a:r>
              <a:rPr lang="en-US" dirty="0" smtClean="0">
                <a:latin typeface="Times New Roman" panose="02020603050405020304" pitchFamily="18" charset="0"/>
              </a:rPr>
              <a:t>in me</a:t>
            </a:r>
            <a:r>
              <a:rPr lang="en-US" dirty="0">
                <a:latin typeface="Times New Roman" panose="02020603050405020304" pitchFamily="18" charset="0"/>
              </a:rPr>
              <a:t>’ also – without the eyes. For example I can see that I am getting angry. In this case </a:t>
            </a:r>
            <a:r>
              <a:rPr lang="en-US" dirty="0" smtClean="0">
                <a:latin typeface="Times New Roman" panose="02020603050405020304" pitchFamily="18" charset="0"/>
              </a:rPr>
              <a:t>I understand </a:t>
            </a:r>
            <a:r>
              <a:rPr lang="en-US" dirty="0">
                <a:latin typeface="Times New Roman" panose="02020603050405020304" pitchFamily="18" charset="0"/>
              </a:rPr>
              <a:t>or know or am aware that I am getting angry. When I see outside the body works </a:t>
            </a:r>
            <a:r>
              <a:rPr lang="en-US" dirty="0" smtClean="0">
                <a:latin typeface="Times New Roman" panose="02020603050405020304" pitchFamily="18" charset="0"/>
              </a:rPr>
              <a:t>as an </a:t>
            </a:r>
            <a:r>
              <a:rPr lang="en-US" dirty="0">
                <a:latin typeface="Times New Roman" panose="02020603050405020304" pitchFamily="18" charset="0"/>
              </a:rPr>
              <a:t>instrument</a:t>
            </a:r>
            <a:r>
              <a:rPr lang="en-US" dirty="0" smtClean="0">
                <a:latin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</a:rPr>
              <a:t>I am the doer</a:t>
            </a:r>
            <a:r>
              <a:rPr lang="en-US" dirty="0">
                <a:latin typeface="Times New Roman" panose="02020603050405020304" pitchFamily="18" charset="0"/>
              </a:rPr>
              <a:t>: once I have seen/ understood something, I am the one who decides what to do </a:t>
            </a:r>
            <a:r>
              <a:rPr lang="en-US" dirty="0" smtClean="0">
                <a:latin typeface="Times New Roman" panose="02020603050405020304" pitchFamily="18" charset="0"/>
              </a:rPr>
              <a:t>or not </a:t>
            </a:r>
            <a:r>
              <a:rPr lang="en-US" dirty="0">
                <a:latin typeface="Times New Roman" panose="02020603050405020304" pitchFamily="18" charset="0"/>
              </a:rPr>
              <a:t>to do. I am the doer. For example, when I see the scenery I am the one who decide to take </a:t>
            </a:r>
            <a:r>
              <a:rPr lang="en-US" dirty="0" smtClean="0">
                <a:latin typeface="Times New Roman" panose="02020603050405020304" pitchFamily="18" charset="0"/>
              </a:rPr>
              <a:t>a picture </a:t>
            </a:r>
            <a:r>
              <a:rPr lang="en-US" dirty="0">
                <a:latin typeface="Times New Roman" panose="02020603050405020304" pitchFamily="18" charset="0"/>
              </a:rPr>
              <a:t>of the scenery. I use my hands to pick camera and click a picture. The hands in the </a:t>
            </a:r>
            <a:r>
              <a:rPr lang="en-US" dirty="0" smtClean="0">
                <a:latin typeface="Times New Roman" panose="02020603050405020304" pitchFamily="18" charset="0"/>
              </a:rPr>
              <a:t>body are </a:t>
            </a:r>
            <a:r>
              <a:rPr lang="en-US" dirty="0">
                <a:latin typeface="Times New Roman" panose="02020603050405020304" pitchFamily="18" charset="0"/>
              </a:rPr>
              <a:t>thus used as an instrument. In this way I work with my hands and legs.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131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5118" y="1291114"/>
            <a:ext cx="80951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Bef>
                <a:spcPct val="20000"/>
              </a:spcBef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am the enjoyer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 saw the scenery and I took the picture. I am the seer and doer so far. When </a:t>
            </a:r>
            <a:r>
              <a:rPr lang="en-US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Isee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picture I like it. I am the one that enjoys it. Thus there is a continuity of being the </a:t>
            </a:r>
            <a:r>
              <a:rPr lang="en-US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seer,doer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enjoyer. Similarly when I eat, I am the one that gets the taste – from the tongue.</a:t>
            </a:r>
          </a:p>
        </p:txBody>
      </p:sp>
    </p:spTree>
    <p:extLst>
      <p:ext uri="{BB962C8B-B14F-4D97-AF65-F5344CB8AC3E}">
        <p14:creationId xmlns:p14="http://schemas.microsoft.com/office/powerpoint/2010/main" val="3022276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Object 1" descr="preencoded.png"/>
          <p:cNvPicPr/>
          <p:nvPr/>
        </p:nvPicPr>
        <p:blipFill rotWithShape="1">
          <a:blip r:embed="rId2"/>
          <a:srcRect l="-2590" t="-3152" r="2590" b="76680"/>
          <a:stretch/>
        </p:blipFill>
        <p:spPr bwMode="auto">
          <a:xfrm>
            <a:off x="530578" y="-620889"/>
            <a:ext cx="8410222" cy="54638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94269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Object 1" descr="preencoded.png"/>
          <p:cNvPicPr/>
          <p:nvPr/>
        </p:nvPicPr>
        <p:blipFill rotWithShape="1">
          <a:blip r:embed="rId2"/>
          <a:srcRect l="-5665" t="22343" r="5665" b="47718"/>
          <a:stretch/>
        </p:blipFill>
        <p:spPr bwMode="auto">
          <a:xfrm>
            <a:off x="-194733" y="201039"/>
            <a:ext cx="8195733" cy="50009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59749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Object 1" descr="preencoded.png"/>
          <p:cNvPicPr/>
          <p:nvPr/>
        </p:nvPicPr>
        <p:blipFill rotWithShape="1">
          <a:blip r:embed="rId3"/>
          <a:srcRect l="-5665" t="52173" r="5665" b="16381"/>
          <a:stretch/>
        </p:blipFill>
        <p:spPr bwMode="auto">
          <a:xfrm>
            <a:off x="-598311" y="0"/>
            <a:ext cx="9471377" cy="5486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02446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Object 1" descr="preencoded.png"/>
          <p:cNvPicPr/>
          <p:nvPr/>
        </p:nvPicPr>
        <p:blipFill rotWithShape="1">
          <a:blip r:embed="rId2"/>
          <a:srcRect l="2161" t="5085" r="-2161" b="58524"/>
          <a:stretch/>
        </p:blipFill>
        <p:spPr bwMode="auto">
          <a:xfrm>
            <a:off x="0" y="-643467"/>
            <a:ext cx="9516533" cy="55724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31694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511</Words>
  <Application>Microsoft Office PowerPoint</Application>
  <PresentationFormat>On-screen Show (16:9)</PresentationFormat>
  <Paragraphs>105</Paragraphs>
  <Slides>55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Right utilization of the body?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              “I am the seer, doer and enjoyer. The body is my instrument” 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RCPIT</cp:lastModifiedBy>
  <cp:revision>247</cp:revision>
  <dcterms:created xsi:type="dcterms:W3CDTF">2022-03-10T06:14:48Z</dcterms:created>
  <dcterms:modified xsi:type="dcterms:W3CDTF">2023-03-20T07:58:06Z</dcterms:modified>
</cp:coreProperties>
</file>